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6" r:id="rId11"/>
    <p:sldId id="268" r:id="rId12"/>
    <p:sldId id="264" r:id="rId13"/>
    <p:sldId id="265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9A5A8D-C470-9C84-A43C-DD59DB8445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17AD0D8-31F8-A5FF-A0B5-DAE9AF81FE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49898EF-F4B2-92AA-537B-99223D485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1B0C4-EA5F-4167-8022-FACEB08BE282}" type="datetimeFigureOut">
              <a:rPr lang="fr-FR" smtClean="0"/>
              <a:t>22/04/2024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51D380F-F808-B4FC-7F09-19280A124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D9929C-B8F4-B042-0529-B5BADB462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7760-2C8C-4CC9-B419-CB32D055B8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2467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BF0F2B-29CF-AE18-875F-A42B76EF1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03394C3-3575-A40A-5D1A-7E06F4CAA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9D17AF6-4C12-F39E-B99E-6AFE1F078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1B0C4-EA5F-4167-8022-FACEB08BE282}" type="datetimeFigureOut">
              <a:rPr lang="fr-FR" smtClean="0"/>
              <a:t>22/04/2024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0D5450-FAEB-B7E7-24DE-FF7444710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9584AA-890C-9FEF-6DD1-673AE694D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7760-2C8C-4CC9-B419-CB32D055B8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2743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0841AC0-6443-95DE-245E-62F4CBEA4E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A51199F-94A0-D576-9704-417B62301E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ABFABB3-F74D-0CBA-7924-D50C93735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1B0C4-EA5F-4167-8022-FACEB08BE282}" type="datetimeFigureOut">
              <a:rPr lang="fr-FR" smtClean="0"/>
              <a:t>22/04/2024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D03D705-6018-3143-1D17-D8472E480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92E5898-BF4F-B97C-D806-4779420A6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7760-2C8C-4CC9-B419-CB32D055B8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3700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EDA13F-A76C-7F89-C0B1-4EB9B98EB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BAA464-8771-3B33-4C77-808C0B163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47DEBCF-2A5E-C26D-09F8-47AFA1A4C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1B0C4-EA5F-4167-8022-FACEB08BE282}" type="datetimeFigureOut">
              <a:rPr lang="fr-FR" smtClean="0"/>
              <a:t>22/04/2024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71081C-E797-0B34-AD50-32AD95F9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0D05EE5-62B3-8A81-EB7E-859E33DA1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7760-2C8C-4CC9-B419-CB32D055B8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994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24151C-2EC0-6D9A-BD08-6DD3EB2F3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C051103-1074-EBE4-07B5-31BD4B3EBE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8D8F552-05D4-0149-DD89-51D80A384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1B0C4-EA5F-4167-8022-FACEB08BE282}" type="datetimeFigureOut">
              <a:rPr lang="fr-FR" smtClean="0"/>
              <a:t>22/04/2024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139A22-75A1-F5DF-6598-FFE6A3ADA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DAD0B7-9349-B17A-E91A-B0A6DB43B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7760-2C8C-4CC9-B419-CB32D055B8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5837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F4CBEF-86D1-F80A-A9AF-EDA615B1A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295973-BABC-785D-52A7-2EC6E6966F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02A6544-CFB2-0CEB-DD15-51A67424CA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7280E20-3411-08FE-FEAB-348CE40A7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1B0C4-EA5F-4167-8022-FACEB08BE282}" type="datetimeFigureOut">
              <a:rPr lang="fr-FR" smtClean="0"/>
              <a:t>22/04/2024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0C1FEA7-B94E-02A0-AA1B-3E2D521F6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AA11A0D-BB33-EB49-E32D-8EB485EC0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7760-2C8C-4CC9-B419-CB32D055B8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1618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33666F-32F0-FAD9-2586-F52146E10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65B5363-222B-10F2-24D8-F705F58D3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C0F7239-9ACB-38A8-269E-277DFBEA17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310B22F-AF63-A76F-53A9-1E2E020579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7E5FDD5-CBEC-25D6-254F-3A69CE1D1E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B3962E2-E96A-FC07-A334-2D3E83844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1B0C4-EA5F-4167-8022-FACEB08BE282}" type="datetimeFigureOut">
              <a:rPr lang="fr-FR" smtClean="0"/>
              <a:t>22/04/2024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A511954-A36A-75CB-873D-48F1C8F5E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592CEB9-66F0-774E-835F-B8B7A186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7760-2C8C-4CC9-B419-CB32D055B8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4616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409351-23F5-08CE-FB6E-1922FFEC1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CF6E18E-2B91-8733-24AC-A9EE15E57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1B0C4-EA5F-4167-8022-FACEB08BE282}" type="datetimeFigureOut">
              <a:rPr lang="fr-FR" smtClean="0"/>
              <a:t>22/04/2024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171F9C8-8434-C098-D3C0-E074EAF9A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6F6E6AE-12D0-5364-6F9F-9EFAD1447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7760-2C8C-4CC9-B419-CB32D055B8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896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EB539FD-B7AC-69FB-2E32-D9D2AE9AB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1B0C4-EA5F-4167-8022-FACEB08BE282}" type="datetimeFigureOut">
              <a:rPr lang="fr-FR" smtClean="0"/>
              <a:t>22/04/2024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EDEA462-DBAC-B4A0-138D-D40EB2316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19C562D-B06C-D432-72F3-1A36C6D93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7760-2C8C-4CC9-B419-CB32D055B8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6003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F99683-B0D4-53E8-9CB8-FCE879D60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5544DC-ACAF-3404-1785-1BBB9F1EA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73D395F-2AE9-C143-2E34-C246731C8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3146054-EA7F-EFBB-1590-AC32F1079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1B0C4-EA5F-4167-8022-FACEB08BE282}" type="datetimeFigureOut">
              <a:rPr lang="fr-FR" smtClean="0"/>
              <a:t>22/04/2024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87BD055-BECA-0185-5823-BFA33CE5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7F487D7-B2FB-C1AA-C0A5-61DD760A8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7760-2C8C-4CC9-B419-CB32D055B8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6073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515D6A-AB41-6AA0-6E16-D45F36021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2750BCE-2095-6FF5-A021-A17C78FBF7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B4A305-C15D-3FCB-5A24-542E4BA34A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7A40228-27E3-FB9F-09E7-D612F408A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1B0C4-EA5F-4167-8022-FACEB08BE282}" type="datetimeFigureOut">
              <a:rPr lang="fr-FR" smtClean="0"/>
              <a:t>22/04/2024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B3034C1-0B97-3E41-7423-77C10D9DD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B3009D5-5484-5DDE-6435-1FE6D939F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7760-2C8C-4CC9-B419-CB32D055B8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7736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E3E13DA-513A-42FF-18D7-6EBECE2CC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6C24F92-27FA-8098-E723-7338E9A6D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7D2FD6C-1768-ED2F-C7FD-2E61078419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1B0C4-EA5F-4167-8022-FACEB08BE282}" type="datetimeFigureOut">
              <a:rPr lang="fr-FR" smtClean="0"/>
              <a:t>22/04/2024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949F3DE-A268-E31B-2841-DA3F4A207D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F61FEA-C2F5-114C-B6DE-33B5B0583F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47760-2C8C-4CC9-B419-CB32D055B8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8973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8E54F9-849C-4865-8C5E-FD967B81D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91AE6B3-1D2D-4C67-A4DB-888635B52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9B687D1-2464-B896-8F5F-A09F4B1DD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29452"/>
            <a:ext cx="9144000" cy="2526738"/>
          </a:xfrm>
        </p:spPr>
        <p:txBody>
          <a:bodyPr>
            <a:normAutofit/>
          </a:bodyPr>
          <a:lstStyle/>
          <a:p>
            <a:r>
              <a:rPr lang="fr-FR" sz="6600" dirty="0">
                <a:solidFill>
                  <a:srgbClr val="FFFFFF"/>
                </a:solidFill>
              </a:rPr>
              <a:t>Présentation du portfolio faite sous GitHub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89DE4E4-B941-8227-290E-7AF6017B65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5230"/>
            <a:ext cx="9144000" cy="1626541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Par RAMEZANI Sina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D080EC2-42B5-4E04-BBF7-F0BC5CB7C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35665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073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9" name="Rectangle 1068">
            <a:extLst>
              <a:ext uri="{FF2B5EF4-FFF2-40B4-BE49-F238E27FC236}">
                <a16:creationId xmlns:a16="http://schemas.microsoft.com/office/drawing/2014/main" id="{18ED5DE8-CA8B-4332-9D76-60AD9B818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995DCC3-D220-69AD-6261-DE0D32358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050" y="1230020"/>
            <a:ext cx="3931924" cy="33463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dirty="0" err="1"/>
              <a:t>Projet</a:t>
            </a:r>
            <a:r>
              <a:rPr lang="en-US" sz="4600" dirty="0"/>
              <a:t> RFTG (Raise From The Graveyard)  </a:t>
            </a:r>
          </a:p>
        </p:txBody>
      </p:sp>
      <p:grpSp>
        <p:nvGrpSpPr>
          <p:cNvPr id="1071" name="Group 1070">
            <a:extLst>
              <a:ext uri="{FF2B5EF4-FFF2-40B4-BE49-F238E27FC236}">
                <a16:creationId xmlns:a16="http://schemas.microsoft.com/office/drawing/2014/main" id="{22983B4D-AA9E-4FCA-A321-B87362793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2446384" cy="5777808"/>
          </a:xfrm>
        </p:grpSpPr>
        <p:cxnSp>
          <p:nvCxnSpPr>
            <p:cNvPr id="1072" name="Straight Connector 1071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2432161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3" name="Rectangle 1072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2446384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5" name="Rectangle 107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7417" y="679731"/>
            <a:ext cx="6875958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5147E39-29A4-0B77-3573-239C0BBAC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370" y="679729"/>
            <a:ext cx="2367192" cy="389661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6AFBA30-81A6-5F97-8E56-16587BA16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75875" y="873722"/>
            <a:ext cx="2217673" cy="332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658E6BF-0B0F-2D48-A08F-38D5028E3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862" y="4585922"/>
            <a:ext cx="1685023" cy="159234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BFC49DF-D6FD-E3FE-5FE0-AA96F7A3C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3235" y="4318000"/>
            <a:ext cx="2766199" cy="186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D9AB21-4710-C3F5-EA6D-7DFD0EEB8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/>
              <a:t>Projet</a:t>
            </a:r>
            <a:r>
              <a:rPr lang="en-US" sz="4400" dirty="0"/>
              <a:t> RFTG (Raise From The Graveyard) P-2</a:t>
            </a:r>
            <a:endParaRPr lang="fr-FR" dirty="0"/>
          </a:p>
        </p:txBody>
      </p:sp>
      <p:pic>
        <p:nvPicPr>
          <p:cNvPr id="6" name="Image 5" descr="Une image contenant Téléphone mobile, Appareil de communication, Appareil mobile, gadget&#10;&#10;Description générée automatiquement">
            <a:extLst>
              <a:ext uri="{FF2B5EF4-FFF2-40B4-BE49-F238E27FC236}">
                <a16:creationId xmlns:a16="http://schemas.microsoft.com/office/drawing/2014/main" id="{FABE8E0F-FEB4-7AC2-6F2B-28E150AF5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71" y="2312901"/>
            <a:ext cx="2391184" cy="3858216"/>
          </a:xfrm>
          <a:prstGeom prst="rect">
            <a:avLst/>
          </a:prstGeom>
        </p:spPr>
      </p:pic>
      <p:pic>
        <p:nvPicPr>
          <p:cNvPr id="7" name="Image 6" descr="Une image contenant Appareils électroniques, Appareil de communication, gadget, Téléphone mobile&#10;&#10;Description générée automatiquement">
            <a:extLst>
              <a:ext uri="{FF2B5EF4-FFF2-40B4-BE49-F238E27FC236}">
                <a16:creationId xmlns:a16="http://schemas.microsoft.com/office/drawing/2014/main" id="{2926639D-5E80-5B53-8F72-4119C8B47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481" y="2312899"/>
            <a:ext cx="2129121" cy="3858215"/>
          </a:xfrm>
          <a:prstGeom prst="rect">
            <a:avLst/>
          </a:prstGeom>
        </p:spPr>
      </p:pic>
      <p:pic>
        <p:nvPicPr>
          <p:cNvPr id="8" name="Image 7" descr="Une image contenant Appareils électroniques, texte, gadget, Appareil de communication&#10;&#10;Description générée automatiquement">
            <a:extLst>
              <a:ext uri="{FF2B5EF4-FFF2-40B4-BE49-F238E27FC236}">
                <a16:creationId xmlns:a16="http://schemas.microsoft.com/office/drawing/2014/main" id="{6F7DB5D8-E1C6-0FE4-DCB6-C5480D03E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228" y="2312900"/>
            <a:ext cx="2074699" cy="3858214"/>
          </a:xfrm>
          <a:prstGeom prst="rect">
            <a:avLst/>
          </a:prstGeom>
        </p:spPr>
      </p:pic>
      <p:pic>
        <p:nvPicPr>
          <p:cNvPr id="9" name="Image 8" descr="Une image contenant gadget, Téléphone mobile, Appareil de communication, Appareil de communications portable&#10;&#10;Description générée automatiquement">
            <a:extLst>
              <a:ext uri="{FF2B5EF4-FFF2-40B4-BE49-F238E27FC236}">
                <a16:creationId xmlns:a16="http://schemas.microsoft.com/office/drawing/2014/main" id="{AE78508D-6570-F381-DFF1-C8E968D19A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1673" y="2312900"/>
            <a:ext cx="2123656" cy="385821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7E71831-AE6C-8722-BFED-F62778DE9C75}"/>
              </a:ext>
            </a:extLst>
          </p:cNvPr>
          <p:cNvSpPr txBox="1"/>
          <p:nvPr/>
        </p:nvSpPr>
        <p:spPr>
          <a:xfrm>
            <a:off x="646026" y="1690688"/>
            <a:ext cx="193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Connexion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52A8121-5233-C137-5BB6-F4F5C3F1FEF9}"/>
              </a:ext>
            </a:extLst>
          </p:cNvPr>
          <p:cNvSpPr txBox="1"/>
          <p:nvPr/>
        </p:nvSpPr>
        <p:spPr>
          <a:xfrm>
            <a:off x="3712301" y="1690688"/>
            <a:ext cx="193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Connexion réussie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1D86C28-506D-3803-B4CB-BC4A5188B4E8}"/>
              </a:ext>
            </a:extLst>
          </p:cNvPr>
          <p:cNvSpPr txBox="1"/>
          <p:nvPr/>
        </p:nvSpPr>
        <p:spPr>
          <a:xfrm>
            <a:off x="6621837" y="1690688"/>
            <a:ext cx="193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Détail film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0C058FB-5D18-95F7-9FF9-FEB0D08496DA}"/>
              </a:ext>
            </a:extLst>
          </p:cNvPr>
          <p:cNvSpPr txBox="1"/>
          <p:nvPr/>
        </p:nvSpPr>
        <p:spPr>
          <a:xfrm>
            <a:off x="9745761" y="1690688"/>
            <a:ext cx="193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Liste commande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1345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D0E0BDD-A3AE-0DD8-9A9D-7DB4DE73F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386" y="1071418"/>
            <a:ext cx="8787123" cy="347835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7B1C388-C0A4-A6C1-B2EE-BB1E0782D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387" y="4523155"/>
            <a:ext cx="8787122" cy="19410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2F93E5E-8306-AA71-7E56-B2010C138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386" y="4717259"/>
            <a:ext cx="8787122" cy="18245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2D64633-D953-7CF5-DC88-922DF8031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407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Tableau de </a:t>
            </a:r>
            <a:r>
              <a:rPr lang="en-US" sz="2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synthèse</a:t>
            </a: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résumant</a:t>
            </a: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les </a:t>
            </a:r>
            <a:r>
              <a:rPr lang="en-US" sz="2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compétences</a:t>
            </a:r>
            <a:endParaRPr lang="en-US" sz="2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EB1DEF9-5909-AA35-5C16-CB619477E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1384" y="4884744"/>
            <a:ext cx="8787123" cy="33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951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7" name="Rectangle 5136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51D1830-FB7E-2AC5-2B4A-335FD471D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Veille technologique</a:t>
            </a:r>
          </a:p>
        </p:txBody>
      </p:sp>
      <p:sp>
        <p:nvSpPr>
          <p:cNvPr id="5139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72F2904-A7FF-D6A7-FEBD-D015D93294D8}"/>
              </a:ext>
            </a:extLst>
          </p:cNvPr>
          <p:cNvSpPr txBox="1"/>
          <p:nvPr/>
        </p:nvSpPr>
        <p:spPr>
          <a:xfrm>
            <a:off x="5541263" y="457200"/>
            <a:ext cx="6007608" cy="1929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</a:rPr>
              <a:t>La </a:t>
            </a:r>
            <a:r>
              <a:rPr lang="en-US" sz="2200" b="0" i="0" dirty="0" err="1">
                <a:effectLst/>
              </a:rPr>
              <a:t>veille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technologique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implique</a:t>
            </a:r>
            <a:r>
              <a:rPr lang="en-US" sz="2200" b="0" i="0" dirty="0">
                <a:effectLst/>
              </a:rPr>
              <a:t> la surveillance et </a:t>
            </a:r>
            <a:r>
              <a:rPr lang="en-US" sz="2200" b="0" i="0" dirty="0" err="1">
                <a:effectLst/>
              </a:rPr>
              <a:t>l'analyse</a:t>
            </a:r>
            <a:r>
              <a:rPr lang="en-US" sz="2200" b="0" i="0" dirty="0">
                <a:effectLst/>
              </a:rPr>
              <a:t> des </a:t>
            </a:r>
            <a:r>
              <a:rPr lang="en-US" sz="2200" b="0" i="0" dirty="0" err="1">
                <a:effectLst/>
              </a:rPr>
              <a:t>évolutions</a:t>
            </a:r>
            <a:r>
              <a:rPr lang="en-US" sz="2200" b="0" i="0" dirty="0">
                <a:effectLst/>
              </a:rPr>
              <a:t> dans un </a:t>
            </a:r>
            <a:r>
              <a:rPr lang="en-US" sz="2200" b="0" i="0" dirty="0" err="1">
                <a:effectLst/>
              </a:rPr>
              <a:t>secteur</a:t>
            </a:r>
            <a:r>
              <a:rPr lang="en-US" sz="2200" b="0" i="0" dirty="0">
                <a:effectLst/>
              </a:rPr>
              <a:t>. Elle </a:t>
            </a:r>
            <a:r>
              <a:rPr lang="en-US" sz="2200" b="0" i="0" dirty="0" err="1">
                <a:effectLst/>
              </a:rPr>
              <a:t>utilise</a:t>
            </a:r>
            <a:r>
              <a:rPr lang="en-US" sz="2200" b="0" i="0" dirty="0">
                <a:effectLst/>
              </a:rPr>
              <a:t> des </a:t>
            </a:r>
            <a:r>
              <a:rPr lang="en-US" sz="2200" b="0" i="0" dirty="0" err="1">
                <a:effectLst/>
              </a:rPr>
              <a:t>outils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comme</a:t>
            </a:r>
            <a:r>
              <a:rPr lang="en-US" sz="2200" b="0" i="0" dirty="0">
                <a:effectLst/>
              </a:rPr>
              <a:t> </a:t>
            </a:r>
            <a:r>
              <a:rPr lang="en-US" sz="2200" b="1" i="0" dirty="0">
                <a:effectLst/>
              </a:rPr>
              <a:t>Google Alert</a:t>
            </a:r>
            <a:r>
              <a:rPr lang="en-US" sz="2200" b="0" i="0" dirty="0">
                <a:effectLst/>
              </a:rPr>
              <a:t>,</a:t>
            </a:r>
            <a:r>
              <a:rPr lang="en-US" sz="2200" dirty="0"/>
              <a:t> </a:t>
            </a:r>
            <a:r>
              <a:rPr lang="en-US" sz="2200" b="0" i="0" dirty="0">
                <a:effectLst/>
              </a:rPr>
              <a:t>les </a:t>
            </a:r>
            <a:r>
              <a:rPr lang="en-US" sz="2200" b="1" i="0" dirty="0" err="1">
                <a:effectLst/>
              </a:rPr>
              <a:t>réseaux</a:t>
            </a:r>
            <a:r>
              <a:rPr lang="en-US" sz="2200" b="1" i="0" dirty="0">
                <a:effectLst/>
              </a:rPr>
              <a:t> </a:t>
            </a:r>
            <a:r>
              <a:rPr lang="en-US" sz="2200" b="1" i="0" dirty="0" err="1">
                <a:effectLst/>
              </a:rPr>
              <a:t>sociaux</a:t>
            </a:r>
            <a:r>
              <a:rPr lang="en-US" sz="2200" b="0" i="0" dirty="0">
                <a:effectLst/>
              </a:rPr>
              <a:t> pour </a:t>
            </a:r>
            <a:r>
              <a:rPr lang="en-US" sz="2200" b="0" i="0" dirty="0" err="1">
                <a:effectLst/>
              </a:rPr>
              <a:t>collecter</a:t>
            </a:r>
            <a:r>
              <a:rPr lang="en-US" sz="2200" b="0" i="0" dirty="0">
                <a:effectLst/>
              </a:rPr>
              <a:t> et </a:t>
            </a:r>
            <a:r>
              <a:rPr lang="en-US" sz="2200" b="0" i="0" dirty="0" err="1">
                <a:effectLst/>
              </a:rPr>
              <a:t>partager</a:t>
            </a:r>
            <a:r>
              <a:rPr lang="en-US" sz="2200" b="0" i="0" dirty="0">
                <a:effectLst/>
              </a:rPr>
              <a:t> des </a:t>
            </a:r>
            <a:r>
              <a:rPr lang="en-US" sz="2200" b="0" i="0" dirty="0" err="1">
                <a:effectLst/>
              </a:rPr>
              <a:t>informations</a:t>
            </a:r>
            <a:r>
              <a:rPr lang="en-US" sz="2200" b="0" i="0" dirty="0">
                <a:effectLst/>
              </a:rPr>
              <a:t>.</a:t>
            </a:r>
            <a:endParaRPr lang="en-US" sz="2200" dirty="0"/>
          </a:p>
        </p:txBody>
      </p:sp>
      <p:pic>
        <p:nvPicPr>
          <p:cNvPr id="5132" name="Picture 12" descr="Intelligence Artificielle Logo Ia - Image gratuite sur Pixabay - Pixabay">
            <a:extLst>
              <a:ext uri="{FF2B5EF4-FFF2-40B4-BE49-F238E27FC236}">
                <a16:creationId xmlns:a16="http://schemas.microsoft.com/office/drawing/2014/main" id="{216C3812-A796-B40D-1F83-1B481178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40470" y="2199132"/>
            <a:ext cx="3435050" cy="343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Retour sur la découverte de la supraconductivité - Sciences et Avenir">
            <a:extLst>
              <a:ext uri="{FF2B5EF4-FFF2-40B4-BE49-F238E27FC236}">
                <a16:creationId xmlns:a16="http://schemas.microsoft.com/office/drawing/2014/main" id="{8F960F76-8CA1-D365-72C9-CC457B116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6509" y="2386584"/>
            <a:ext cx="3833749" cy="2875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B34901E-8C8D-B590-C455-C241C14F9E6D}"/>
              </a:ext>
            </a:extLst>
          </p:cNvPr>
          <p:cNvSpPr txBox="1"/>
          <p:nvPr/>
        </p:nvSpPr>
        <p:spPr>
          <a:xfrm>
            <a:off x="1186295" y="5366726"/>
            <a:ext cx="4343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0" i="0" dirty="0">
                <a:effectLst/>
                <a:latin typeface="Söhne"/>
              </a:rPr>
              <a:t>L'IA révolutionne la veille en automatisant la collecte et l'analyse des données, offrant ainsi des résultats pertinents et des recommandations personnalisées.</a:t>
            </a: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A122E69-46F1-FF7E-3123-2533921C68CF}"/>
              </a:ext>
            </a:extLst>
          </p:cNvPr>
          <p:cNvSpPr txBox="1"/>
          <p:nvPr/>
        </p:nvSpPr>
        <p:spPr>
          <a:xfrm>
            <a:off x="5919485" y="5366726"/>
            <a:ext cx="5879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0" i="0" dirty="0">
                <a:effectLst/>
                <a:latin typeface="Söhne"/>
              </a:rPr>
              <a:t>La veille sur la supraconductivité permet d'anticiper les avancées technologiques potentielles, notamment dans les domaines de l'informatique quantique et de l'énergie, offrant ainsi des opportunités d'innovation.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5321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21EC05A-A4A4-62BE-16A0-923F80EF9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694268"/>
            <a:ext cx="3553510" cy="5477932"/>
          </a:xfrm>
        </p:spPr>
        <p:txBody>
          <a:bodyPr>
            <a:norm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Sommaire</a:t>
            </a:r>
          </a:p>
        </p:txBody>
      </p:sp>
      <p:grpSp>
        <p:nvGrpSpPr>
          <p:cNvPr id="10" name="Graphic 38">
            <a:extLst>
              <a:ext uri="{FF2B5EF4-FFF2-40B4-BE49-F238E27FC236}">
                <a16:creationId xmlns:a16="http://schemas.microsoft.com/office/drawing/2014/main" id="{1E8369D0-2C3B-4E27-AC6C-A246AC28C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D5586F-4573-4C57-9793-1EBFDC89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11">
              <a:extLst>
                <a:ext uri="{FF2B5EF4-FFF2-40B4-BE49-F238E27FC236}">
                  <a16:creationId xmlns:a16="http://schemas.microsoft.com/office/drawing/2014/main" id="{5EED35EF-93A0-4921-941C-ECC67AE2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" name="Graphic 4">
            <a:extLst>
              <a:ext uri="{FF2B5EF4-FFF2-40B4-BE49-F238E27FC236}">
                <a16:creationId xmlns:a16="http://schemas.microsoft.com/office/drawing/2014/main" id="{C6F74901-2A71-43C3-837C-27CCD6B6D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37426" y="2203010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92DF49A-063A-4F60-BE30-D26826492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0DCBBE0-7DEE-43ED-BEE3-ABB179CFC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9FE8DF-D1B2-4074-9BDF-C458EA012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1C143B5-6E24-417D-A035-65747A8E9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31ED8C-8819-4FFB-BF3C-FDA6A90D4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A39574D-5ECC-4A94-9CB6-646D90DA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A73D6F7-977D-4026-8F68-CA63C162C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6348370-4FD9-4A99-BB05-944D5B0B0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1146D46-43DB-4487-A191-0970511C3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17B7142-9D64-4D34-B23C-9471326AD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8EB71CD-AB26-440E-A0D5-E1081DB5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4423BD2-7458-4680-AF49-5013C9D30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5547DC8-8B87-4446-9CC9-65AF04A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EC11F68A-CC71-4196-BBF3-20CDCD75D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502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85F9950-F10E-4E64-962B-F7034578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502" y="4752208"/>
            <a:ext cx="365021" cy="36502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Espace réservé du contenu 2">
            <a:extLst>
              <a:ext uri="{FF2B5EF4-FFF2-40B4-BE49-F238E27FC236}">
                <a16:creationId xmlns:a16="http://schemas.microsoft.com/office/drawing/2014/main" id="{5F85FB56-8131-CDC1-95C7-D76123B96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Présentation personnelle et entreprise</a:t>
            </a:r>
          </a:p>
          <a:p>
            <a:r>
              <a:rPr lang="fr-FR" dirty="0">
                <a:solidFill>
                  <a:schemeClr val="bg1"/>
                </a:solidFill>
              </a:rPr>
              <a:t>Réalisation professionnelle de 1</a:t>
            </a:r>
            <a:r>
              <a:rPr lang="fr-FR" baseline="30000" dirty="0">
                <a:solidFill>
                  <a:schemeClr val="bg1"/>
                </a:solidFill>
              </a:rPr>
              <a:t>ère</a:t>
            </a:r>
            <a:r>
              <a:rPr lang="fr-FR" dirty="0">
                <a:solidFill>
                  <a:schemeClr val="bg1"/>
                </a:solidFill>
              </a:rPr>
              <a:t> année</a:t>
            </a:r>
          </a:p>
          <a:p>
            <a:r>
              <a:rPr lang="fr-FR" dirty="0">
                <a:solidFill>
                  <a:schemeClr val="bg1"/>
                </a:solidFill>
              </a:rPr>
              <a:t>Réalisation professionnelle de 2</a:t>
            </a:r>
            <a:r>
              <a:rPr lang="fr-FR" baseline="30000" dirty="0">
                <a:solidFill>
                  <a:schemeClr val="bg1"/>
                </a:solidFill>
              </a:rPr>
              <a:t>ème</a:t>
            </a:r>
            <a:r>
              <a:rPr lang="fr-FR" dirty="0">
                <a:solidFill>
                  <a:schemeClr val="bg1"/>
                </a:solidFill>
              </a:rPr>
              <a:t> année</a:t>
            </a:r>
          </a:p>
          <a:p>
            <a:r>
              <a:rPr lang="fr-FR" dirty="0">
                <a:solidFill>
                  <a:schemeClr val="bg1"/>
                </a:solidFill>
              </a:rPr>
              <a:t>Tableau de synthèse résumant les compétences</a:t>
            </a:r>
          </a:p>
          <a:p>
            <a:r>
              <a:rPr lang="fr-FR" dirty="0">
                <a:solidFill>
                  <a:schemeClr val="bg1"/>
                </a:solidFill>
              </a:rPr>
              <a:t>Veille technologique</a:t>
            </a:r>
          </a:p>
        </p:txBody>
      </p:sp>
    </p:spTree>
    <p:extLst>
      <p:ext uri="{BB962C8B-B14F-4D97-AF65-F5344CB8AC3E}">
        <p14:creationId xmlns:p14="http://schemas.microsoft.com/office/powerpoint/2010/main" val="4220569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Rectangle 3266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69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11" y="809907"/>
            <a:ext cx="1291642" cy="429215"/>
            <a:chOff x="2504802" y="1755501"/>
            <a:chExt cx="1598829" cy="531293"/>
          </a:xfrm>
          <a:solidFill>
            <a:schemeClr val="bg1">
              <a:alpha val="99000"/>
            </a:schemeClr>
          </a:solidFill>
        </p:grpSpPr>
        <p:sp>
          <p:nvSpPr>
            <p:cNvPr id="3270" name="Freeform: Shape 3269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1" name="Freeform: Shape 3270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73" name="Oval 3272">
            <a:extLst>
              <a:ext uri="{FF2B5EF4-FFF2-40B4-BE49-F238E27FC236}">
                <a16:creationId xmlns:a16="http://schemas.microsoft.com/office/drawing/2014/main" id="{99A7A058-C1CE-4860-96CB-6EAF9DEF7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5452" y="3074904"/>
            <a:ext cx="3432303" cy="3432303"/>
          </a:xfrm>
          <a:prstGeom prst="ellipse">
            <a:avLst/>
          </a:prstGeom>
          <a:solidFill>
            <a:srgbClr val="FFFFFF">
              <a:alpha val="20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5" name="Oval 3274">
            <a:extLst>
              <a:ext uri="{FF2B5EF4-FFF2-40B4-BE49-F238E27FC236}">
                <a16:creationId xmlns:a16="http://schemas.microsoft.com/office/drawing/2014/main" id="{7214B226-9840-4638-9B40-1BA7E5F52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5452" y="3074904"/>
            <a:ext cx="3432303" cy="3432303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7" name="Oval 3276">
            <a:extLst>
              <a:ext uri="{FF2B5EF4-FFF2-40B4-BE49-F238E27FC236}">
                <a16:creationId xmlns:a16="http://schemas.microsoft.com/office/drawing/2014/main" id="{B7F6E9F1-F0E1-442E-B824-A1ADD42CDA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5452" y="3074904"/>
            <a:ext cx="3432303" cy="3432303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9" name="Oval 3278">
            <a:extLst>
              <a:ext uri="{FF2B5EF4-FFF2-40B4-BE49-F238E27FC236}">
                <a16:creationId xmlns:a16="http://schemas.microsoft.com/office/drawing/2014/main" id="{49FFD97F-40E1-45B3-9A51-E14CA4A49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3052" y="2922504"/>
            <a:ext cx="3526982" cy="352698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81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24416" y="5041342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3282" name="Freeform: Shape 3281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3" name="Freeform: Shape 3282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4" name="Freeform: Shape 3283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5" name="Freeform: Shape 3284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6" name="Freeform: Shape 3285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7" name="Freeform: Shape 3286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1" name="Freeform: Shape 3287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2" name="Freeform: Shape 3288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3" name="Freeform: Shape 3289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1" name="Freeform: Shape 3290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2" name="Freeform: Shape 3291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3" name="Freeform: Shape 3292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4" name="Freeform: Shape 3293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5" name="Freeform: Shape 3294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6" name="Freeform: Shape 3295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7" name="Freeform: Shape 3296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8" name="Freeform: Shape 3297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9" name="Freeform: Shape 3298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0" name="Freeform: Shape 3299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1" name="Freeform: Shape 3300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2" name="Freeform: Shape 3301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3" name="Freeform: Shape 3302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4" name="Freeform: Shape 3303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5" name="Freeform: Shape 3304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6" name="Freeform: Shape 3305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7" name="Freeform: Shape 3306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8" name="Freeform: Shape 3307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9" name="Freeform: Shape 3308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0" name="Freeform: Shape 3309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1" name="Freeform: Shape 3310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2" name="Freeform: Shape 3311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3" name="Freeform: Shape 3312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4" name="Freeform: Shape 3313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5" name="Freeform: Shape 3314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6" name="Freeform: Shape 3315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7" name="Freeform: Shape 3316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8" name="Freeform: Shape 3317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9" name="Freeform: Shape 3318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0" name="Freeform: Shape 3319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1" name="Freeform: Shape 3320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2" name="Freeform: Shape 3321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3" name="Freeform: Shape 3322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4" name="Freeform: Shape 3323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5" name="Freeform: Shape 3324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6" name="Freeform: Shape 3325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7" name="Freeform: Shape 3326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8" name="Freeform: Shape 3327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9" name="Freeform: Shape 3328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0" name="Freeform: Shape 3329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1" name="Freeform: Shape 3330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2" name="Freeform: Shape 3331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3" name="Freeform: Shape 3332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4" name="Freeform: Shape 3333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5" name="Freeform: Shape 3334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6" name="Freeform: Shape 3335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7" name="Freeform: Shape 3336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8" name="Freeform: Shape 3337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9" name="Freeform: Shape 3338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0" name="Freeform: Shape 3339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1" name="Freeform: Shape 3340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2" name="Freeform: Shape 3341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3" name="Freeform: Shape 3342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4" name="Freeform: Shape 3343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5" name="Freeform: Shape 3344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6" name="Freeform: Shape 3345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7" name="Freeform: Shape 3346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8" name="Freeform: Shape 3347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9" name="Freeform: Shape 3348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0" name="Freeform: Shape 3349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1" name="Freeform: Shape 3350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2" name="Freeform: Shape 3351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3" name="Freeform: Shape 3352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4" name="Freeform: Shape 3353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5" name="Freeform: Shape 3354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6" name="Freeform: Shape 3355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7" name="Freeform: Shape 3356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8" name="Freeform: Shape 3357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9" name="Freeform: Shape 3358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0" name="Freeform: Shape 3359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1" name="Freeform: Shape 3360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2" name="Freeform: Shape 3361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3" name="Freeform: Shape 3362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4" name="Freeform: Shape 3363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5" name="Freeform: Shape 3364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6" name="Freeform: Shape 3365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7" name="Freeform: Shape 3366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8" name="Freeform: Shape 3367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9" name="Freeform: Shape 3368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0" name="Freeform: Shape 3369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1" name="Freeform: Shape 3370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2" name="Freeform: Shape 3371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3" name="Freeform: Shape 3372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4" name="Freeform: Shape 3373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5" name="Freeform: Shape 3374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6" name="Freeform: Shape 3375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7" name="Freeform: Shape 3376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8" name="Freeform: Shape 3377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9" name="Freeform: Shape 3378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0" name="Freeform: Shape 3379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1" name="Freeform: Shape 3380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2" name="Freeform: Shape 3381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3" name="Freeform: Shape 3382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4" name="Freeform: Shape 3383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5" name="Freeform: Shape 3384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6" name="Freeform: Shape 3385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7" name="Freeform: Shape 3386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8" name="Freeform: Shape 3387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9" name="Freeform: Shape 3388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0" name="Freeform: Shape 3389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1" name="Freeform: Shape 3390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2" name="Freeform: Shape 3391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3" name="Freeform: Shape 3392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4" name="Freeform: Shape 3393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5" name="Freeform: Shape 3394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6" name="Freeform: Shape 3395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7" name="Freeform: Shape 3396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8" name="Freeform: Shape 3397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9" name="Freeform: Shape 3398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0" name="Freeform: Shape 3399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1" name="Freeform: Shape 3400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2" name="Freeform: Shape 3401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3" name="Freeform: Shape 3402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4" name="Freeform: Shape 3403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5" name="Freeform: Shape 3404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6" name="Freeform: Shape 3405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7" name="Freeform: Shape 3406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8" name="Freeform: Shape 3407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9" name="Freeform: Shape 3408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0" name="Freeform: Shape 3409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1" name="Freeform: Shape 3410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2" name="Freeform: Shape 3411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3" name="Freeform: Shape 3412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4" name="Freeform: Shape 3413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5" name="Freeform: Shape 3414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6" name="Freeform: Shape 3415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7" name="Freeform: Shape 3416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8" name="Freeform: Shape 3417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9" name="Freeform: Shape 3418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0" name="Freeform: Shape 3419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1" name="Freeform: Shape 3420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2" name="Freeform: Shape 3421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3" name="Freeform: Shape 3422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4" name="Freeform: Shape 3423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5" name="Freeform: Shape 3424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6" name="Freeform: Shape 3425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7" name="Freeform: Shape 3426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8" name="Freeform: Shape 3427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9" name="Freeform: Shape 3428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0" name="Freeform: Shape 3429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1" name="Freeform: Shape 3430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2" name="Freeform: Shape 3431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3" name="Freeform: Shape 3432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4" name="Freeform: Shape 3433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5" name="Freeform: Shape 3434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6" name="Freeform: Shape 3435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7" name="Freeform: Shape 3436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8" name="Freeform: Shape 3437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9" name="Freeform: Shape 3438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0" name="Freeform: Shape 3439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1" name="Freeform: Shape 3440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2" name="Freeform: Shape 3441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3" name="Freeform: Shape 3442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4" name="Freeform: Shape 3443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5" name="Freeform: Shape 3444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6" name="Freeform: Shape 3445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7" name="Freeform: Shape 3446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8" name="Freeform: Shape 3447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9" name="Freeform: Shape 3448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0" name="Freeform: Shape 3449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8CEDB710-C126-5918-1706-1806D9BB1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496" y="3599586"/>
            <a:ext cx="3267256" cy="2474102"/>
          </a:xfrm>
        </p:spPr>
        <p:txBody>
          <a:bodyPr>
            <a:normAutofit/>
          </a:bodyPr>
          <a:lstStyle/>
          <a:p>
            <a:pPr algn="ctr"/>
            <a:r>
              <a:rPr lang="fr-FR" sz="3600">
                <a:solidFill>
                  <a:schemeClr val="bg1"/>
                </a:solidFill>
              </a:rPr>
              <a:t>Présentation personnelle et entreprise </a:t>
            </a:r>
            <a:endParaRPr lang="fr-FR" sz="3600" dirty="0">
              <a:solidFill>
                <a:schemeClr val="bg1"/>
              </a:solidFill>
            </a:endParaRPr>
          </a:p>
        </p:txBody>
      </p:sp>
      <p:pic>
        <p:nvPicPr>
          <p:cNvPr id="3074" name="Picture 2" descr="MTB111 | LinkedIn">
            <a:extLst>
              <a:ext uri="{FF2B5EF4-FFF2-40B4-BE49-F238E27FC236}">
                <a16:creationId xmlns:a16="http://schemas.microsoft.com/office/drawing/2014/main" id="{B88250AC-F87F-57CD-11C8-0606BEE24E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92118" y="128658"/>
            <a:ext cx="2665189" cy="2665189"/>
          </a:xfrm>
          <a:custGeom>
            <a:avLst/>
            <a:gdLst/>
            <a:ahLst/>
            <a:cxnLst/>
            <a:rect l="l" t="t" r="r" b="b"/>
            <a:pathLst>
              <a:path w="2255084" h="2255084">
                <a:moveTo>
                  <a:pt x="1127542" y="0"/>
                </a:moveTo>
                <a:cubicBezTo>
                  <a:pt x="1750266" y="0"/>
                  <a:pt x="2255084" y="504818"/>
                  <a:pt x="2255084" y="1127542"/>
                </a:cubicBezTo>
                <a:cubicBezTo>
                  <a:pt x="2255084" y="1750266"/>
                  <a:pt x="1750266" y="2255084"/>
                  <a:pt x="1127542" y="2255084"/>
                </a:cubicBezTo>
                <a:cubicBezTo>
                  <a:pt x="504818" y="2255084"/>
                  <a:pt x="0" y="1750266"/>
                  <a:pt x="0" y="1127542"/>
                </a:cubicBezTo>
                <a:cubicBezTo>
                  <a:pt x="0" y="504818"/>
                  <a:pt x="504818" y="0"/>
                  <a:pt x="112754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7A73C81-046E-E447-437E-FBA53259C4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0" b="16250"/>
          <a:stretch/>
        </p:blipFill>
        <p:spPr bwMode="auto">
          <a:xfrm>
            <a:off x="3879642" y="1483369"/>
            <a:ext cx="2479422" cy="2479422"/>
          </a:xfrm>
          <a:custGeom>
            <a:avLst/>
            <a:gdLst/>
            <a:ahLst/>
            <a:cxnLst/>
            <a:rect l="l" t="t" r="r" b="b"/>
            <a:pathLst>
              <a:path w="2479422" h="2479422">
                <a:moveTo>
                  <a:pt x="1239711" y="0"/>
                </a:moveTo>
                <a:cubicBezTo>
                  <a:pt x="1924384" y="0"/>
                  <a:pt x="2479422" y="555038"/>
                  <a:pt x="2479422" y="1239711"/>
                </a:cubicBezTo>
                <a:cubicBezTo>
                  <a:pt x="2479422" y="1924384"/>
                  <a:pt x="1924384" y="2479422"/>
                  <a:pt x="1239711" y="2479422"/>
                </a:cubicBezTo>
                <a:cubicBezTo>
                  <a:pt x="555038" y="2479422"/>
                  <a:pt x="0" y="1924384"/>
                  <a:pt x="0" y="1239711"/>
                </a:cubicBezTo>
                <a:cubicBezTo>
                  <a:pt x="0" y="555038"/>
                  <a:pt x="555038" y="0"/>
                  <a:pt x="123971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E194C8-27D0-FB1A-53E6-8C0F74E57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8018" y="674087"/>
            <a:ext cx="4815318" cy="5434793"/>
          </a:xfrm>
        </p:spPr>
        <p:txBody>
          <a:bodyPr anchor="ctr">
            <a:normAutofit fontScale="92500"/>
          </a:bodyPr>
          <a:lstStyle/>
          <a:p>
            <a:r>
              <a:rPr lang="fr-FR" sz="2600" dirty="0">
                <a:solidFill>
                  <a:schemeClr val="bg1"/>
                </a:solidFill>
              </a:rPr>
              <a:t>Ramezani</a:t>
            </a:r>
          </a:p>
          <a:p>
            <a:r>
              <a:rPr lang="fr-FR" sz="2600" dirty="0">
                <a:solidFill>
                  <a:schemeClr val="bg1"/>
                </a:solidFill>
              </a:rPr>
              <a:t>Sina</a:t>
            </a:r>
          </a:p>
          <a:p>
            <a:r>
              <a:rPr lang="fr-FR" sz="2600" dirty="0">
                <a:solidFill>
                  <a:schemeClr val="bg1"/>
                </a:solidFill>
              </a:rPr>
              <a:t>20 ans </a:t>
            </a:r>
          </a:p>
          <a:p>
            <a:r>
              <a:rPr lang="fr-FR" sz="2600" dirty="0">
                <a:solidFill>
                  <a:schemeClr val="bg1"/>
                </a:solidFill>
              </a:rPr>
              <a:t>Passionné par les jeux vidéo et le cybersécurité et développement</a:t>
            </a:r>
          </a:p>
          <a:p>
            <a:r>
              <a:rPr lang="fr-FR" sz="2600" dirty="0">
                <a:solidFill>
                  <a:schemeClr val="bg1"/>
                </a:solidFill>
              </a:rPr>
              <a:t>Alternant chez MTB111</a:t>
            </a:r>
          </a:p>
          <a:p>
            <a:r>
              <a:rPr lang="fr-FR" sz="2600" b="0" i="0" dirty="0">
                <a:solidFill>
                  <a:schemeClr val="bg1"/>
                </a:solidFill>
                <a:effectLst/>
                <a:latin typeface="Söhne"/>
              </a:rPr>
              <a:t>MTB111, entreprise d'ingénierie informatique fondée par Marie-Thérèse Bertini, offre des solutions pour les grands groupes et les PME/ETI, mettant en avant son expertise en gestion de projets et en transformation numérique.</a:t>
            </a:r>
            <a:endParaRPr lang="fr-FR" sz="2600" dirty="0">
              <a:solidFill>
                <a:schemeClr val="bg1"/>
              </a:solidFill>
            </a:endParaRPr>
          </a:p>
          <a:p>
            <a:endParaRPr lang="fr-FR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553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4026A73-1F7F-49F2-B319-8CA3B3D53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E57A7A1-EE86-F585-CB85-6337C37A1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900" y="1188637"/>
            <a:ext cx="3141430" cy="4480726"/>
          </a:xfrm>
        </p:spPr>
        <p:txBody>
          <a:bodyPr>
            <a:normAutofit/>
          </a:bodyPr>
          <a:lstStyle/>
          <a:p>
            <a:pPr algn="r"/>
            <a:r>
              <a:rPr lang="fr-FR" sz="3600"/>
              <a:t>Réalisation professionnelle de 1</a:t>
            </a:r>
            <a:r>
              <a:rPr lang="fr-FR" sz="3600" baseline="30000"/>
              <a:t>ère</a:t>
            </a:r>
            <a:r>
              <a:rPr lang="fr-FR" sz="3600"/>
              <a:t> année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DC6573-0555-C267-0696-A5E683141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8928" y="1338729"/>
            <a:ext cx="4795584" cy="4180542"/>
          </a:xfrm>
        </p:spPr>
        <p:txBody>
          <a:bodyPr anchor="ctr">
            <a:normAutofit/>
          </a:bodyPr>
          <a:lstStyle/>
          <a:p>
            <a:r>
              <a:rPr lang="fr-FR" sz="2400" dirty="0"/>
              <a:t>Projet Temps Ecran en Java</a:t>
            </a:r>
          </a:p>
          <a:p>
            <a:r>
              <a:rPr lang="fr-FR" sz="2400" dirty="0"/>
              <a:t>Projet Outil </a:t>
            </a:r>
            <a:r>
              <a:rPr lang="fr-FR" sz="2400"/>
              <a:t>comparaison automatique </a:t>
            </a:r>
            <a:r>
              <a:rPr lang="fr-FR" sz="2400" dirty="0"/>
              <a:t>en Java</a:t>
            </a:r>
          </a:p>
        </p:txBody>
      </p:sp>
    </p:spTree>
    <p:extLst>
      <p:ext uri="{BB962C8B-B14F-4D97-AF65-F5344CB8AC3E}">
        <p14:creationId xmlns:p14="http://schemas.microsoft.com/office/powerpoint/2010/main" val="504317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FD692-9C43-81AC-65D9-CA1C54D80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Projet Temps Ecran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4F2E5A5-E4B8-88B0-E006-0D0FC91B6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36" y="2153931"/>
            <a:ext cx="3404234" cy="1592860"/>
          </a:xfrm>
          <a:prstGeom prst="rect">
            <a:avLst/>
          </a:prstGeom>
        </p:spPr>
      </p:pic>
      <p:pic>
        <p:nvPicPr>
          <p:cNvPr id="6" name="Image 5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0B38F20D-884B-0B14-0528-72BB87AF8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11" y="4312737"/>
            <a:ext cx="2464727" cy="2086159"/>
          </a:xfrm>
          <a:prstGeom prst="rect">
            <a:avLst/>
          </a:prstGeom>
        </p:spPr>
      </p:pic>
      <p:pic>
        <p:nvPicPr>
          <p:cNvPr id="7" name="Image 6" descr="Une image contenant capture d’écran, texte, logiciel, Icône d’ordinateur&#10;&#10;Description générée automatiquement">
            <a:extLst>
              <a:ext uri="{FF2B5EF4-FFF2-40B4-BE49-F238E27FC236}">
                <a16:creationId xmlns:a16="http://schemas.microsoft.com/office/drawing/2014/main" id="{6B5AE09C-D34B-D3D8-F40B-63F8C7929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675" y="2157327"/>
            <a:ext cx="3918585" cy="23610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BD4600D-7940-2554-6BE5-518D2D9AE4A2}"/>
              </a:ext>
            </a:extLst>
          </p:cNvPr>
          <p:cNvSpPr txBox="1"/>
          <p:nvPr/>
        </p:nvSpPr>
        <p:spPr>
          <a:xfrm>
            <a:off x="4949192" y="1690688"/>
            <a:ext cx="249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/>
              <a:t>Statistiques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D381C51-1A84-0BB4-1DC4-87B1400BF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6404" y="5279788"/>
            <a:ext cx="4441128" cy="1216483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A663E4C-429B-683E-1B10-733F9AE2362B}"/>
              </a:ext>
            </a:extLst>
          </p:cNvPr>
          <p:cNvSpPr txBox="1"/>
          <p:nvPr/>
        </p:nvSpPr>
        <p:spPr>
          <a:xfrm>
            <a:off x="4575986" y="4541124"/>
            <a:ext cx="32419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Deux catégories d’utilisateurs</a:t>
            </a:r>
          </a:p>
          <a:p>
            <a:pPr algn="ctr"/>
            <a:r>
              <a:rPr lang="fr-FR" sz="1400" dirty="0"/>
              <a:t>Utilisateur normal (rôle 1)</a:t>
            </a:r>
          </a:p>
          <a:p>
            <a:pPr algn="ctr"/>
            <a:r>
              <a:rPr lang="fr-FR" sz="1400" dirty="0"/>
              <a:t>Administrateur (rôle 2)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6A7CB15-0166-5FC5-2CF6-9C68E3525E79}"/>
              </a:ext>
            </a:extLst>
          </p:cNvPr>
          <p:cNvSpPr txBox="1"/>
          <p:nvPr/>
        </p:nvSpPr>
        <p:spPr>
          <a:xfrm>
            <a:off x="751811" y="1819043"/>
            <a:ext cx="249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Notifications de pause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D101152-1D1A-5D4F-73A9-6903706873D5}"/>
              </a:ext>
            </a:extLst>
          </p:cNvPr>
          <p:cNvSpPr txBox="1"/>
          <p:nvPr/>
        </p:nvSpPr>
        <p:spPr>
          <a:xfrm>
            <a:off x="4724086" y="1349617"/>
            <a:ext cx="274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Fonctionnalités principales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D5B407C-1841-C1E8-7914-4527523F0A65}"/>
              </a:ext>
            </a:extLst>
          </p:cNvPr>
          <p:cNvSpPr txBox="1"/>
          <p:nvPr/>
        </p:nvSpPr>
        <p:spPr>
          <a:xfrm>
            <a:off x="723511" y="3845098"/>
            <a:ext cx="2431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Signalement d’incidents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74E9F12-2C47-B408-9749-4CADC4AAEED4}"/>
              </a:ext>
            </a:extLst>
          </p:cNvPr>
          <p:cNvSpPr txBox="1"/>
          <p:nvPr/>
        </p:nvSpPr>
        <p:spPr>
          <a:xfrm>
            <a:off x="9146573" y="1718949"/>
            <a:ext cx="249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/>
              <a:t>Outils utilisés</a:t>
            </a:r>
          </a:p>
        </p:txBody>
      </p:sp>
      <p:pic>
        <p:nvPicPr>
          <p:cNvPr id="1026" name="Picture 2" descr="Une image contenant Police, logo, Graphique, cercle&#10;&#10;Description générée automatiquement">
            <a:extLst>
              <a:ext uri="{FF2B5EF4-FFF2-40B4-BE49-F238E27FC236}">
                <a16:creationId xmlns:a16="http://schemas.microsoft.com/office/drawing/2014/main" id="{962F6EE1-460F-D235-0E61-533174E11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366" y="2136980"/>
            <a:ext cx="2239963" cy="288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Image 1" descr="Une image contenant Police, logo, Graphique, texte&#10;&#10;Description générée automatiquement">
            <a:extLst>
              <a:ext uri="{FF2B5EF4-FFF2-40B4-BE49-F238E27FC236}">
                <a16:creationId xmlns:a16="http://schemas.microsoft.com/office/drawing/2014/main" id="{E06DDDC9-BA68-F3A1-8541-2A53AE7B5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114" y="5019163"/>
            <a:ext cx="2740174" cy="173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7C73F2D-263A-294B-4C85-AC3087ECF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422E111C-62F1-E529-8509-E67E1D1CB3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625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2036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3BE70A-4FFA-7BF6-5053-996431AB6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400" dirty="0"/>
              <a:t>Projet Outil </a:t>
            </a:r>
            <a:r>
              <a:rPr lang="fr-FR" dirty="0"/>
              <a:t>comparaison </a:t>
            </a:r>
            <a:r>
              <a:rPr lang="fr-FR" sz="4400" dirty="0"/>
              <a:t>automatique en Java</a:t>
            </a:r>
            <a:br>
              <a:rPr lang="fr-FR" sz="4400" dirty="0"/>
            </a:br>
            <a:endParaRPr lang="fr-F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B4CC42-F521-E477-B056-A2CBEAD69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68442"/>
            <a:ext cx="2562225" cy="465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3C1E146-7132-F273-2A51-528A3F790E32}"/>
              </a:ext>
            </a:extLst>
          </p:cNvPr>
          <p:cNvSpPr txBox="1"/>
          <p:nvPr/>
        </p:nvSpPr>
        <p:spPr>
          <a:xfrm>
            <a:off x="33337" y="1321356"/>
            <a:ext cx="249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  <a:r>
              <a:rPr lang="fr-FR" baseline="30000" dirty="0"/>
              <a:t>er</a:t>
            </a:r>
            <a:r>
              <a:rPr lang="fr-FR" dirty="0"/>
              <a:t> Type de fichier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CE39AAF-2B82-A408-BC60-353D5138F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971" y="1672771"/>
            <a:ext cx="3933046" cy="469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A46C3F67-B5C1-7E3E-4DDF-D6C010D5D165}"/>
              </a:ext>
            </a:extLst>
          </p:cNvPr>
          <p:cNvSpPr/>
          <p:nvPr/>
        </p:nvSpPr>
        <p:spPr>
          <a:xfrm>
            <a:off x="2685906" y="4217699"/>
            <a:ext cx="1747838" cy="36195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Transformer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A4B3940-5D7F-241B-8DF7-66D0B6FDDDD3}"/>
              </a:ext>
            </a:extLst>
          </p:cNvPr>
          <p:cNvSpPr txBox="1"/>
          <p:nvPr/>
        </p:nvSpPr>
        <p:spPr>
          <a:xfrm>
            <a:off x="5225329" y="1303439"/>
            <a:ext cx="249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</a:t>
            </a:r>
            <a:r>
              <a:rPr lang="fr-FR" baseline="30000" dirty="0"/>
              <a:t>nd</a:t>
            </a:r>
            <a:r>
              <a:rPr lang="fr-FR" dirty="0"/>
              <a:t>  Type de fichier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AA283DD-7CF5-C478-B5A8-8E4F198FA02D}"/>
              </a:ext>
            </a:extLst>
          </p:cNvPr>
          <p:cNvSpPr txBox="1"/>
          <p:nvPr/>
        </p:nvSpPr>
        <p:spPr>
          <a:xfrm>
            <a:off x="9359009" y="1273955"/>
            <a:ext cx="249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/>
              <a:t>Outils utilisés</a:t>
            </a:r>
          </a:p>
        </p:txBody>
      </p:sp>
      <p:pic>
        <p:nvPicPr>
          <p:cNvPr id="8" name="Picture 2" descr="Une image contenant Police, logo, Graphique, cercle&#10;&#10;Description générée automatiquement">
            <a:extLst>
              <a:ext uri="{FF2B5EF4-FFF2-40B4-BE49-F238E27FC236}">
                <a16:creationId xmlns:a16="http://schemas.microsoft.com/office/drawing/2014/main" id="{064C7A89-99B3-33FE-B5FF-D4A3E376F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802" y="1691986"/>
            <a:ext cx="2239963" cy="288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83126A0-35F9-6742-C9A9-71DA6C66C4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9574" y="4833597"/>
            <a:ext cx="3772426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19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096377-2E2C-CE74-2CC0-990B1FBFC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83093EE-255D-5713-6986-CBBA7FB77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DC2810C-BFF6-3CAB-084E-683D23BF1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BF15C392-3F11-E413-2C00-760AE8529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CC8DDD-B501-922B-799B-9671AA0E8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5084FC4-EF20-B184-3186-58D764374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900" y="1188637"/>
            <a:ext cx="3141430" cy="4480726"/>
          </a:xfrm>
        </p:spPr>
        <p:txBody>
          <a:bodyPr>
            <a:normAutofit/>
          </a:bodyPr>
          <a:lstStyle/>
          <a:p>
            <a:pPr algn="r"/>
            <a:r>
              <a:rPr lang="fr-FR" sz="3600" dirty="0"/>
              <a:t>Réalisation professionnelle de 2</a:t>
            </a:r>
            <a:r>
              <a:rPr lang="fr-FR" sz="3600" baseline="30000" dirty="0"/>
              <a:t>nd</a:t>
            </a:r>
            <a:r>
              <a:rPr lang="fr-FR" sz="3600" dirty="0"/>
              <a:t> année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D51DEB8-FCC9-5D8C-6398-FA3D654B4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2F2C20-3EB4-CBD3-4969-D71879063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8928" y="1338729"/>
            <a:ext cx="4795584" cy="4180542"/>
          </a:xfrm>
        </p:spPr>
        <p:txBody>
          <a:bodyPr anchor="ctr">
            <a:normAutofit/>
          </a:bodyPr>
          <a:lstStyle/>
          <a:p>
            <a:r>
              <a:rPr lang="fr-FR" sz="2400" dirty="0"/>
              <a:t>Projet Bureau des petites annonces en PHP </a:t>
            </a:r>
            <a:r>
              <a:rPr lang="fr-FR" sz="2400" dirty="0" err="1"/>
              <a:t>Laravel</a:t>
            </a:r>
            <a:endParaRPr lang="fr-FR" sz="2400" dirty="0"/>
          </a:p>
          <a:p>
            <a:r>
              <a:rPr lang="fr-FR" sz="2400" dirty="0"/>
              <a:t>Projet RFTG en Java Android / XML et PHP </a:t>
            </a:r>
            <a:r>
              <a:rPr lang="fr-FR" sz="2400" dirty="0" err="1"/>
              <a:t>Laravel</a:t>
            </a:r>
            <a:r>
              <a:rPr lang="fr-FR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40168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B3CA4-3A50-C8C8-2ECA-FBC17E532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4A78D5-A606-C5B1-F12F-73B318F77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68"/>
            <a:ext cx="10515600" cy="1325563"/>
          </a:xfrm>
        </p:spPr>
        <p:txBody>
          <a:bodyPr/>
          <a:lstStyle/>
          <a:p>
            <a:pPr algn="ctr"/>
            <a:r>
              <a:rPr lang="fr-FR" sz="4400" dirty="0"/>
              <a:t>Projet Bureau des petites annonces P-1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665C1E1-2E22-7836-426B-ECEA80E1B482}"/>
              </a:ext>
            </a:extLst>
          </p:cNvPr>
          <p:cNvSpPr txBox="1"/>
          <p:nvPr/>
        </p:nvSpPr>
        <p:spPr>
          <a:xfrm>
            <a:off x="4454823" y="874502"/>
            <a:ext cx="274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Fonctionnalités principales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2DA2904-3AED-26A6-92F7-43494FC5E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3833"/>
            <a:ext cx="5354320" cy="254330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BFA8599-2C6F-DC4C-20E4-BE29285B8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189" y="1243833"/>
            <a:ext cx="5832812" cy="2777531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40F573A6-BC8F-6C5C-DF0F-7E5A778E9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67867"/>
            <a:ext cx="5832811" cy="3090133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7CE8232D-AF60-E51B-00BE-1CCD28423658}"/>
              </a:ext>
            </a:extLst>
          </p:cNvPr>
          <p:cNvSpPr txBox="1"/>
          <p:nvPr/>
        </p:nvSpPr>
        <p:spPr>
          <a:xfrm>
            <a:off x="8134131" y="4502516"/>
            <a:ext cx="2743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Outils utilisés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DA25589A-86E6-54FE-8F13-A5AEF86BD0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022" y="5246862"/>
            <a:ext cx="1242903" cy="1187774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0D0D5CB8-BDE9-1EC2-B166-97327C1418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8643" y="5202704"/>
            <a:ext cx="1514804" cy="698638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858CE613-E995-FD8A-72B7-BC5F038B0C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4210" y="5964222"/>
            <a:ext cx="1181186" cy="79859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599FF3A-CED1-C1A9-9FCF-3C695A2C89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9681" y="5353001"/>
            <a:ext cx="1587084" cy="79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344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1A3AD3-6720-8B14-26ED-806C35BDF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400" dirty="0"/>
              <a:t>Projet Bureau des petites annonces P-2</a:t>
            </a:r>
            <a:endParaRPr lang="fr-FR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66F1233-E329-F800-9207-A849BE3A6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7808"/>
            <a:ext cx="5472276" cy="261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75A5D2E9-D671-C650-480C-F0DF2B40C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779" y="4149038"/>
            <a:ext cx="3118441" cy="270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F76CCC7-AFA0-DDBD-A453-5797F7CFB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476" y="1361440"/>
            <a:ext cx="5881524" cy="278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8175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451</TotalTime>
  <Words>306</Words>
  <Application>Microsoft Office PowerPoint</Application>
  <PresentationFormat>Grand écran</PresentationFormat>
  <Paragraphs>50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Söhne</vt:lpstr>
      <vt:lpstr>Thème Office</vt:lpstr>
      <vt:lpstr>Présentation du portfolio faite sous GitHub</vt:lpstr>
      <vt:lpstr>Sommaire</vt:lpstr>
      <vt:lpstr>Présentation personnelle et entreprise </vt:lpstr>
      <vt:lpstr>Réalisation professionnelle de 1ère année</vt:lpstr>
      <vt:lpstr>Projet Temps Ecran</vt:lpstr>
      <vt:lpstr>Projet Outil comparaison automatique en Java </vt:lpstr>
      <vt:lpstr>Réalisation professionnelle de 2nd année</vt:lpstr>
      <vt:lpstr>Projet Bureau des petites annonces P-1</vt:lpstr>
      <vt:lpstr>Projet Bureau des petites annonces P-2</vt:lpstr>
      <vt:lpstr>Projet RFTG (Raise From The Graveyard)  </vt:lpstr>
      <vt:lpstr>Projet RFTG (Raise From The Graveyard) P-2</vt:lpstr>
      <vt:lpstr>Tableau de synthèse résumant les compétences</vt:lpstr>
      <vt:lpstr>Veille technologique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du portfolio</dc:title>
  <dc:creator>Sina Ramezani</dc:creator>
  <cp:lastModifiedBy>Sina Ramezani</cp:lastModifiedBy>
  <cp:revision>23</cp:revision>
  <dcterms:created xsi:type="dcterms:W3CDTF">2024-01-08T12:37:25Z</dcterms:created>
  <dcterms:modified xsi:type="dcterms:W3CDTF">2024-04-22T12:38:58Z</dcterms:modified>
</cp:coreProperties>
</file>